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1"/>
    <p:restoredTop sz="94665"/>
  </p:normalViewPr>
  <p:slideViewPr>
    <p:cSldViewPr snapToGrid="0" snapToObjects="1">
      <p:cViewPr varScale="1">
        <p:scale>
          <a:sx n="86" d="100"/>
          <a:sy n="86" d="100"/>
        </p:scale>
        <p:origin x="92" y="7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C1A59E-85B1-0D40-94CF-73B792B36DD8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8FB2B6-62BD-E44F-95E8-DDB3FEBCF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611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FB2B6-62BD-E44F-95E8-DDB3FEBCFD8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56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FB2B6-62BD-E44F-95E8-DDB3FEBCFD8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598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FB2B6-62BD-E44F-95E8-DDB3FEBCFD8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70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FB2B6-62BD-E44F-95E8-DDB3FEBCFD8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60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FB2B6-62BD-E44F-95E8-DDB3FEBCFD8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104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5/14/2021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5/14/2021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5/14/2021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5/14/2021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5/14/2021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5/14/2021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5/14/2021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5/14/2021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5/14/2021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Scholarly Activity Report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Chicago Manual of Style (CMS) for Citations</a:t>
            </a:r>
          </a:p>
        </p:txBody>
      </p:sp>
    </p:spTree>
    <p:extLst>
      <p:ext uri="{BB962C8B-B14F-4D97-AF65-F5344CB8AC3E}">
        <p14:creationId xmlns:p14="http://schemas.microsoft.com/office/powerpoint/2010/main" val="909248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9499" y="2963333"/>
            <a:ext cx="10033000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Char char="•"/>
            </a:pPr>
            <a:r>
              <a:rPr lang="en-US" dirty="0"/>
              <a:t>Citations are due quarterly according to the emailed schedule of due dates.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Char char="•"/>
            </a:pPr>
            <a:r>
              <a:rPr lang="en-US" dirty="0"/>
              <a:t>The Scholarly Activity Book runs from July through June annually.  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Char char="•"/>
            </a:pPr>
            <a:r>
              <a:rPr lang="en-US" dirty="0"/>
              <a:t>Any items submitted, but deemed ineligible, will not be printed in the book.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Char char="•"/>
            </a:pPr>
            <a:r>
              <a:rPr lang="en-US" dirty="0"/>
              <a:t>Questions regarding due dates and/or formatting should be posed to Ronnie Maiorino. Please allow 1-2 business days for a response.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260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citation?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quotation from or reference to a book, paper or author, especially in scholarly work.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467" y="1107776"/>
            <a:ext cx="3570184" cy="455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959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8ABFE0E-B498-4443-BAD9-D7DB99E66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know when submitting your School/Division’s citations: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0A98509-C36A-454C-A37B-76FEE6FE8C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Citations are for </a:t>
            </a:r>
            <a:r>
              <a:rPr lang="en-US" b="1" dirty="0"/>
              <a:t>INDIVIDUAL</a:t>
            </a:r>
            <a:r>
              <a:rPr lang="en-US" dirty="0"/>
              <a:t> achievements, not for office accomplishments;</a:t>
            </a:r>
          </a:p>
          <a:p>
            <a:r>
              <a:rPr lang="en-US" dirty="0"/>
              <a:t>External Sponsored Grant Awards are not included in this publication.  They will be published in a separate book at the end of the year.  The ORSP will pull that information from our database;</a:t>
            </a:r>
          </a:p>
          <a:p>
            <a:r>
              <a:rPr lang="en-US" dirty="0"/>
              <a:t>Accomplishments should be directly connected to Stockton University’s strategic themes;</a:t>
            </a:r>
          </a:p>
          <a:p>
            <a:r>
              <a:rPr lang="en-US" dirty="0"/>
              <a:t>Management Staff, Full Time Faculty, and PT/Adjunct Faculty activity should be submitted to the school/division liaison in the correct citation format, using Chicago Manual Style;</a:t>
            </a:r>
          </a:p>
          <a:p>
            <a:r>
              <a:rPr lang="en-US" dirty="0"/>
              <a:t>Stockton presentations/workshops are not eligible for entry in the book, </a:t>
            </a:r>
            <a:r>
              <a:rPr lang="en-US" i="1" dirty="0"/>
              <a:t>unless the activity took place at an event hosted by an outside entity at a Stockton site.</a:t>
            </a:r>
          </a:p>
          <a:p>
            <a:r>
              <a:rPr lang="en-US" dirty="0"/>
              <a:t>External activities, for external events, should be reported when the participant had a role beyond attending or performing their daily activities.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38AA420-9F1A-D74B-8FCA-0F81229CA90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437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types of activity should be cited?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4025901" y="-1147236"/>
            <a:ext cx="4123268" cy="11430002"/>
          </a:xfrm>
        </p:spPr>
        <p:txBody>
          <a:bodyPr>
            <a:noAutofit/>
          </a:bodyPr>
          <a:lstStyle/>
          <a:p>
            <a:r>
              <a:rPr lang="en-US" sz="1200" b="1" u="sng" dirty="0"/>
              <a:t>Books Published</a:t>
            </a:r>
          </a:p>
          <a:p>
            <a:pPr lvl="1"/>
            <a:r>
              <a:rPr lang="en-US" sz="1200" dirty="0"/>
              <a:t>Whole Books (author and/or editor); Chapters; Sections of a Book/Encyclopedia</a:t>
            </a:r>
          </a:p>
          <a:p>
            <a:r>
              <a:rPr lang="en-US" sz="1200" b="1" u="sng" dirty="0"/>
              <a:t>Published Works</a:t>
            </a:r>
          </a:p>
          <a:p>
            <a:pPr lvl="1"/>
            <a:r>
              <a:rPr lang="en-US" sz="1200" dirty="0"/>
              <a:t>Article (in Newspaper, Journal, Magazine, Online Publication); Website; Review of Book; Poem; Essay; Memoir; Edited Published Works</a:t>
            </a:r>
          </a:p>
          <a:p>
            <a:r>
              <a:rPr lang="en-US" sz="1200" b="1" u="sng" dirty="0"/>
              <a:t>Performances/Exhibitions</a:t>
            </a:r>
          </a:p>
          <a:p>
            <a:pPr lvl="1"/>
            <a:r>
              <a:rPr lang="en-US" sz="1200" dirty="0"/>
              <a:t>Media; Videos; Documentaries; Radio; TV; Podcast; Screening; Photos; Interviews</a:t>
            </a:r>
          </a:p>
          <a:p>
            <a:r>
              <a:rPr lang="en-US" sz="1200" b="1" u="sng" dirty="0"/>
              <a:t>Presentations</a:t>
            </a:r>
            <a:r>
              <a:rPr lang="en-US" sz="1200" dirty="0"/>
              <a:t> (no churches or Stockton internal events, i.e. Day of Scholarship)</a:t>
            </a:r>
          </a:p>
          <a:p>
            <a:pPr lvl="1"/>
            <a:r>
              <a:rPr lang="en-US" sz="1200" dirty="0"/>
              <a:t>Lectures; Seminars; Papers; Session; Panelist; Keynote; Facilitator; Symposium; Judge; Moderator; Reading</a:t>
            </a:r>
          </a:p>
          <a:p>
            <a:r>
              <a:rPr lang="en-US" sz="1200" b="1" u="sng" dirty="0"/>
              <a:t>Boards</a:t>
            </a:r>
          </a:p>
          <a:p>
            <a:pPr lvl="1"/>
            <a:r>
              <a:rPr lang="en-US" sz="1200" dirty="0"/>
              <a:t>Commissions; Committee; Reviewer; Appointment; Consultant; Named Chair; Elected Member</a:t>
            </a:r>
          </a:p>
          <a:p>
            <a:r>
              <a:rPr lang="en-US" sz="1200" b="1" u="sng" dirty="0"/>
              <a:t>Awards/Grants</a:t>
            </a:r>
          </a:p>
          <a:p>
            <a:pPr lvl="1"/>
            <a:r>
              <a:rPr lang="en-US" sz="1200" dirty="0"/>
              <a:t>Fellow; Patents; Who’s Who?</a:t>
            </a:r>
          </a:p>
          <a:p>
            <a:r>
              <a:rPr lang="en-US" sz="1200" b="1" u="sng" dirty="0"/>
              <a:t>Professional Development</a:t>
            </a:r>
            <a:r>
              <a:rPr lang="en-US" sz="1200" dirty="0"/>
              <a:t> (individuals, not departments </a:t>
            </a:r>
            <a:r>
              <a:rPr lang="mr-IN" sz="1200" dirty="0"/>
              <a:t>–</a:t>
            </a:r>
            <a:r>
              <a:rPr lang="en-US" sz="1200" dirty="0"/>
              <a:t> no webinars unless it is a conference that has gone virtual due to restrictions)</a:t>
            </a:r>
          </a:p>
          <a:p>
            <a:pPr lvl="1"/>
            <a:r>
              <a:rPr lang="en-US" sz="1200" dirty="0"/>
              <a:t>Conference or Workshop Attendance</a:t>
            </a:r>
          </a:p>
        </p:txBody>
      </p:sp>
    </p:spTree>
    <p:extLst>
      <p:ext uri="{BB962C8B-B14F-4D97-AF65-F5344CB8AC3E}">
        <p14:creationId xmlns:p14="http://schemas.microsoft.com/office/powerpoint/2010/main" val="1189579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formatting style should be used?	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6510866" y="2286000"/>
            <a:ext cx="4525433" cy="2295525"/>
          </a:xfrm>
        </p:spPr>
        <p:txBody>
          <a:bodyPr/>
          <a:lstStyle/>
          <a:p>
            <a:r>
              <a:rPr lang="en-US" dirty="0"/>
              <a:t>The Chicago Manual of Style (CMS)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i="1" dirty="0"/>
              <a:t>for Board Book Snapshots and Entries in the Annual Scholarly Activity Report</a:t>
            </a:r>
          </a:p>
        </p:txBody>
      </p:sp>
    </p:spTree>
    <p:extLst>
      <p:ext uri="{BB962C8B-B14F-4D97-AF65-F5344CB8AC3E}">
        <p14:creationId xmlns:p14="http://schemas.microsoft.com/office/powerpoint/2010/main" val="1273480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Books Published -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000" y="2484753"/>
            <a:ext cx="10563286" cy="363876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Book Author and/or Editor:</a:t>
            </a:r>
          </a:p>
          <a:p>
            <a:pPr lvl="1">
              <a:buFont typeface="Arial" charset="0"/>
              <a:buChar char="•"/>
            </a:pPr>
            <a:r>
              <a:rPr lang="en-US" sz="1400" dirty="0"/>
              <a:t>Doe, John. </a:t>
            </a:r>
            <a:r>
              <a:rPr lang="en-US" sz="1400" i="1" dirty="0"/>
              <a:t>The Book</a:t>
            </a:r>
            <a:r>
              <a:rPr lang="en-US" sz="1400" dirty="0"/>
              <a:t>. New York: Penguin, 2016.</a:t>
            </a:r>
          </a:p>
          <a:p>
            <a:pPr lvl="1">
              <a:buFont typeface="Arial" charset="0"/>
              <a:buChar char="•"/>
            </a:pPr>
            <a:r>
              <a:rPr lang="en-US" sz="1400" dirty="0"/>
              <a:t>Doe, John, and Bob Smith, eds. </a:t>
            </a:r>
            <a:r>
              <a:rPr lang="en-US" sz="1400" i="1" dirty="0"/>
              <a:t>The Book</a:t>
            </a:r>
            <a:r>
              <a:rPr lang="en-US" sz="1400" dirty="0"/>
              <a:t>. New York: Penguin, 2016.</a:t>
            </a:r>
          </a:p>
          <a:p>
            <a:pPr lvl="1">
              <a:buFont typeface="Arial" charset="0"/>
              <a:buChar char="•"/>
            </a:pPr>
            <a:r>
              <a:rPr lang="en-US" sz="1400" dirty="0"/>
              <a:t>Doe, John. </a:t>
            </a:r>
            <a:r>
              <a:rPr lang="en-US" sz="1400" i="1" dirty="0"/>
              <a:t>The Book. </a:t>
            </a:r>
            <a:r>
              <a:rPr lang="en-US" sz="1400" dirty="0"/>
              <a:t>Edited by Jane Doe. New York: Penguin, 2020.</a:t>
            </a:r>
          </a:p>
          <a:p>
            <a:r>
              <a:rPr lang="en-US" b="1" dirty="0"/>
              <a:t>Book with more than one author:</a:t>
            </a:r>
          </a:p>
          <a:p>
            <a:pPr lvl="1">
              <a:buFont typeface="Arial" charset="0"/>
              <a:buChar char="•"/>
            </a:pPr>
            <a:r>
              <a:rPr lang="en-US" sz="1400" dirty="0"/>
              <a:t>Doe, Jane, Bob Smith, and Tim Jones. </a:t>
            </a:r>
            <a:r>
              <a:rPr lang="en-US" sz="1400" i="1" dirty="0"/>
              <a:t>The Book</a:t>
            </a:r>
            <a:r>
              <a:rPr lang="en-US" sz="1400" dirty="0"/>
              <a:t>. New York: Penguin, 2016.</a:t>
            </a:r>
          </a:p>
          <a:p>
            <a:r>
              <a:rPr lang="en-US" b="1" dirty="0"/>
              <a:t>Section of Book:</a:t>
            </a:r>
          </a:p>
          <a:p>
            <a:pPr lvl="1">
              <a:buFont typeface="Arial" charset="0"/>
              <a:buChar char="•"/>
            </a:pPr>
            <a:r>
              <a:rPr lang="en-US" sz="1400" dirty="0"/>
              <a:t>Doe, Jane; “The Beginning.” In </a:t>
            </a:r>
            <a:r>
              <a:rPr lang="en-US" sz="1400" i="1" dirty="0"/>
              <a:t>The Book</a:t>
            </a:r>
            <a:r>
              <a:rPr lang="en-US" sz="1400" dirty="0"/>
              <a:t>, edited by John Smart, 14-20. New York: Penguin, 2016.</a:t>
            </a:r>
          </a:p>
          <a:p>
            <a:pPr marL="0" indent="0">
              <a:buNone/>
            </a:pPr>
            <a:endParaRPr lang="en-US" sz="1400" i="1" dirty="0"/>
          </a:p>
          <a:p>
            <a:pPr marL="0" indent="0">
              <a:buNone/>
            </a:pPr>
            <a:endParaRPr lang="en-US" sz="1400" i="1" dirty="0"/>
          </a:p>
          <a:p>
            <a:pPr marL="0" indent="0" algn="ctr">
              <a:buNone/>
            </a:pPr>
            <a:r>
              <a:rPr lang="en-US" sz="1400" i="1" dirty="0"/>
              <a:t>[Published proceedings (not in a named journal) also appear in this form.]</a:t>
            </a:r>
          </a:p>
          <a:p>
            <a:pPr lvl="1">
              <a:buFont typeface="Arial" charset="0"/>
              <a:buChar char="•"/>
            </a:pPr>
            <a:endParaRPr lang="en-US" sz="1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260098" y="2757499"/>
            <a:ext cx="9144000" cy="1693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60098" y="3659199"/>
            <a:ext cx="9144000" cy="1693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260098" y="4360177"/>
            <a:ext cx="9144000" cy="1693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7597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133" y="927116"/>
            <a:ext cx="10571998" cy="970450"/>
          </a:xfrm>
        </p:spPr>
        <p:txBody>
          <a:bodyPr/>
          <a:lstStyle/>
          <a:p>
            <a:r>
              <a:rPr lang="en-US" dirty="0"/>
              <a:t>Published Works: Journal Articles, Magazine/Newspaper Publications, Book Reviews -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5260599" y="5390613"/>
            <a:ext cx="6637866" cy="1504868"/>
          </a:xfrm>
        </p:spPr>
        <p:txBody>
          <a:bodyPr/>
          <a:lstStyle/>
          <a:p>
            <a:pPr marL="0" indent="0">
              <a:buNone/>
            </a:pPr>
            <a:r>
              <a:rPr lang="en-US" sz="1200" b="1" u="sng" dirty="0"/>
              <a:t>Notes:</a:t>
            </a:r>
            <a:r>
              <a:rPr lang="en-US" sz="1200" dirty="0"/>
              <a:t>  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dirty="0"/>
              <a:t>Published proceedings in a named journal also appear in this form.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dirty="0"/>
              <a:t>Just include the number of the first page when citing in Magazines and Newspapers.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dirty="0"/>
              <a:t>The Full URL should be used for magazine/newspaper articles which appear online.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776133" y="1805319"/>
            <a:ext cx="11415867" cy="3956579"/>
          </a:xfrm>
        </p:spPr>
        <p:txBody>
          <a:bodyPr>
            <a:normAutofit/>
          </a:bodyPr>
          <a:lstStyle/>
          <a:p>
            <a:pPr>
              <a:buSzPct val="125000"/>
              <a:buFont typeface="Courier New" charset="0"/>
              <a:buChar char="o"/>
            </a:pPr>
            <a:r>
              <a:rPr lang="en-US" b="1" dirty="0"/>
              <a:t>Journal Articles</a:t>
            </a:r>
          </a:p>
          <a:p>
            <a:pPr lvl="1">
              <a:buSzPct val="125000"/>
              <a:buFont typeface="Arial" charset="0"/>
              <a:buChar char="•"/>
            </a:pPr>
            <a:r>
              <a:rPr lang="en-US" sz="1400" dirty="0"/>
              <a:t>Doe, John. “Americanized Comics.” </a:t>
            </a:r>
            <a:r>
              <a:rPr lang="en-US" sz="1400" i="1" dirty="0"/>
              <a:t>Critical Inquiry </a:t>
            </a:r>
            <a:r>
              <a:rPr lang="en-US" sz="1400" dirty="0"/>
              <a:t>4, no. 2 (2016): 200-13.</a:t>
            </a:r>
          </a:p>
          <a:p>
            <a:pPr lvl="1">
              <a:buSzPct val="125000"/>
              <a:buFont typeface="Arial" charset="0"/>
              <a:buChar char="•"/>
            </a:pPr>
            <a:r>
              <a:rPr lang="en-US" sz="1400" dirty="0"/>
              <a:t>Doe, John. “Americanized Comics.” </a:t>
            </a:r>
            <a:r>
              <a:rPr lang="en-US" sz="1400" i="1" dirty="0"/>
              <a:t>Critical Inquiry </a:t>
            </a:r>
            <a:r>
              <a:rPr lang="en-US" sz="1400" dirty="0"/>
              <a:t>4, no. 2 (2016): 200-13. </a:t>
            </a:r>
            <a:r>
              <a:rPr lang="en-US" sz="1400" dirty="0" err="1"/>
              <a:t>doi</a:t>
            </a:r>
            <a:r>
              <a:rPr lang="en-US" sz="1400" dirty="0"/>
              <a:t>: 10.1086/ahr.113.3.752.</a:t>
            </a:r>
          </a:p>
          <a:p>
            <a:pPr lvl="1">
              <a:buSzPct val="125000"/>
              <a:buFont typeface="Arial" charset="0"/>
              <a:buChar char="•"/>
            </a:pPr>
            <a:r>
              <a:rPr lang="en-US" sz="1400" dirty="0"/>
              <a:t>Doe, John. “Americanized Comics.” </a:t>
            </a:r>
            <a:r>
              <a:rPr lang="en-US" sz="1400" i="1" dirty="0"/>
              <a:t>Critical Inquiry </a:t>
            </a:r>
            <a:r>
              <a:rPr lang="en-US" sz="1400" dirty="0"/>
              <a:t>4, no. 2 (2016): 200-13. </a:t>
            </a:r>
            <a:r>
              <a:rPr lang="en-US" sz="1400" u="sng" dirty="0"/>
              <a:t>http://</a:t>
            </a:r>
            <a:r>
              <a:rPr lang="en-US" sz="1400" u="sng" dirty="0" err="1"/>
              <a:t>www.jstor.org</a:t>
            </a:r>
            <a:r>
              <a:rPr lang="en-US" sz="1400" u="sng" dirty="0"/>
              <a:t>/stable/123344</a:t>
            </a:r>
            <a:r>
              <a:rPr lang="en-US" sz="1400" dirty="0"/>
              <a:t>.</a:t>
            </a:r>
          </a:p>
          <a:p>
            <a:pPr>
              <a:buSzPct val="125000"/>
              <a:buFont typeface="Courier New" charset="0"/>
              <a:buChar char="o"/>
            </a:pPr>
            <a:r>
              <a:rPr lang="en-US" b="1" dirty="0"/>
              <a:t>Magazine/Newspaper Publications</a:t>
            </a:r>
          </a:p>
          <a:p>
            <a:pPr lvl="1">
              <a:buFont typeface="Arial" charset="0"/>
              <a:buChar char="•"/>
            </a:pPr>
            <a:r>
              <a:rPr lang="en-US" sz="1400" dirty="0"/>
              <a:t>Smith, Debbie. “From Here to There.” </a:t>
            </a:r>
            <a:r>
              <a:rPr lang="en-US" sz="1400" i="1" dirty="0"/>
              <a:t>Atlantic Monthly Magazine</a:t>
            </a:r>
            <a:r>
              <a:rPr lang="en-US" sz="1400" dirty="0"/>
              <a:t>, July/August 2016, 14.</a:t>
            </a:r>
          </a:p>
          <a:p>
            <a:pPr lvl="1">
              <a:buFont typeface="Arial" charset="0"/>
              <a:buChar char="•"/>
            </a:pPr>
            <a:r>
              <a:rPr lang="en-US" sz="1400" dirty="0"/>
              <a:t>Jones, Mark. “The Five.” </a:t>
            </a:r>
            <a:r>
              <a:rPr lang="en-US" sz="1400" i="1" dirty="0"/>
              <a:t>New York Times</a:t>
            </a:r>
            <a:r>
              <a:rPr lang="en-US" sz="1400" dirty="0"/>
              <a:t>, October  5, 2016. http//</a:t>
            </a:r>
            <a:r>
              <a:rPr lang="en-US" sz="1400" dirty="0" err="1"/>
              <a:t>www.nytimes.com</a:t>
            </a:r>
            <a:r>
              <a:rPr lang="en-US" sz="1400" dirty="0"/>
              <a:t>.</a:t>
            </a:r>
          </a:p>
          <a:p>
            <a:pPr indent="-285750">
              <a:buSzPct val="125000"/>
              <a:buFont typeface="Courier New" charset="0"/>
              <a:buChar char="o"/>
            </a:pPr>
            <a:r>
              <a:rPr lang="en-US" b="1" dirty="0"/>
              <a:t>Book Review</a:t>
            </a:r>
          </a:p>
          <a:p>
            <a:pPr lvl="1">
              <a:buFont typeface="Arial" charset="0"/>
              <a:buChar char="•"/>
            </a:pPr>
            <a:r>
              <a:rPr lang="en-US" sz="1400" dirty="0"/>
              <a:t>Smith, Bob. Review of </a:t>
            </a:r>
            <a:r>
              <a:rPr lang="en-US" sz="1400" i="1" dirty="0"/>
              <a:t>Song Bird</a:t>
            </a:r>
            <a:r>
              <a:rPr lang="en-US" sz="1400" dirty="0"/>
              <a:t>, by Jane Doe. </a:t>
            </a:r>
            <a:r>
              <a:rPr lang="en-US" sz="1400" i="1" dirty="0"/>
              <a:t>American Review </a:t>
            </a:r>
            <a:r>
              <a:rPr lang="en-US" sz="1400" dirty="0"/>
              <a:t>113 (May 2016): 	400-14. doe:10.1085/ahr.113.2.449.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209298" y="2562765"/>
            <a:ext cx="9144000" cy="1693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09298" y="3959756"/>
            <a:ext cx="9144000" cy="1693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209298" y="5060432"/>
            <a:ext cx="9144000" cy="1693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4594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Conference Presentations, Performances and Exhibitions -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5612524" y="5644056"/>
            <a:ext cx="6376275" cy="1002278"/>
          </a:xfrm>
        </p:spPr>
        <p:txBody>
          <a:bodyPr>
            <a:norm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200" b="1" u="sng" dirty="0"/>
              <a:t>Note: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1200" b="1" u="sng" dirty="0"/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 typeface="Arial" charset="0"/>
              <a:buChar char="•"/>
              <a:tabLst/>
              <a:defRPr/>
            </a:pPr>
            <a:r>
              <a:rPr lang="en-US" sz="1200" dirty="0"/>
              <a:t>The preposition part of the sentence should be placed mid-citation.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None/>
              <a:tabLst/>
              <a:defRPr/>
            </a:pPr>
            <a:r>
              <a:rPr lang="en-US" sz="1200" dirty="0"/>
              <a:t>    </a:t>
            </a:r>
            <a:r>
              <a:rPr lang="en-US" sz="1200" dirty="0" err="1"/>
              <a:t>i.e</a:t>
            </a:r>
            <a:r>
              <a:rPr lang="en-US" sz="1200" dirty="0"/>
              <a:t> “present at” or “conductor at”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725333" y="2315564"/>
            <a:ext cx="11382000" cy="3538096"/>
          </a:xfrm>
        </p:spPr>
        <p:txBody>
          <a:bodyPr>
            <a:normAutofit/>
          </a:bodyPr>
          <a:lstStyle/>
          <a:p>
            <a:pPr>
              <a:buSzPct val="125000"/>
              <a:buFont typeface="Courier New" charset="0"/>
              <a:buChar char="o"/>
            </a:pPr>
            <a:r>
              <a:rPr lang="en-US" b="1" dirty="0"/>
              <a:t>Conference Presentations:</a:t>
            </a:r>
          </a:p>
          <a:p>
            <a:pPr lvl="1">
              <a:buFont typeface="Arial" charset="0"/>
              <a:buChar char="•"/>
            </a:pPr>
            <a:r>
              <a:rPr lang="en-US" sz="1400" dirty="0"/>
              <a:t>Brown, </a:t>
            </a:r>
            <a:r>
              <a:rPr lang="en-US" sz="1400" dirty="0" err="1"/>
              <a:t>Ginnie</a:t>
            </a:r>
            <a:r>
              <a:rPr lang="en-US" sz="1400" dirty="0"/>
              <a:t>, John Doe, and Mary Smith. “Time to Stand.” Paper presented at the Annual Meeting of 	American Psychologists, Philadelphia, PA, March 2016.</a:t>
            </a:r>
          </a:p>
          <a:p>
            <a:pPr lvl="1">
              <a:buFont typeface="Arial" charset="0"/>
              <a:buChar char="•"/>
            </a:pPr>
            <a:r>
              <a:rPr lang="en-US" sz="1400" dirty="0"/>
              <a:t>Doe, John. “Time for Peace.” Poster presented at the Annual Meeting of American Psychologists, Philadelphia, PA, March 2016.</a:t>
            </a:r>
          </a:p>
          <a:p>
            <a:pPr indent="-285750">
              <a:buSzPct val="125000"/>
              <a:buFont typeface="Courier New" charset="0"/>
              <a:buChar char="o"/>
            </a:pPr>
            <a:r>
              <a:rPr lang="en-US" b="1" dirty="0"/>
              <a:t>Performances and Exhibitions:</a:t>
            </a:r>
          </a:p>
          <a:p>
            <a:pPr lvl="1">
              <a:buFont typeface="Arial" charset="0"/>
              <a:buChar char="•"/>
            </a:pPr>
            <a:r>
              <a:rPr lang="en-US" sz="1400" dirty="0"/>
              <a:t>Clark, Eric. Atlantic City Orchestra. “Beethoven's Triumph.“ Conducted at Borgata Hotel and Casino, Atlantic City, NJ, August 2015.</a:t>
            </a:r>
          </a:p>
          <a:p>
            <a:pPr lvl="1">
              <a:buFont typeface="Arial" charset="0"/>
              <a:buChar char="•"/>
            </a:pPr>
            <a:r>
              <a:rPr lang="en-US" sz="1400" dirty="0"/>
              <a:t>Lee, Amy. “The Road to Fall.” Exhibited at the Chin Museum of Art, New York, NY. September 2016.</a:t>
            </a:r>
          </a:p>
          <a:p>
            <a:pPr lvl="1">
              <a:buFont typeface="Arial" charset="0"/>
              <a:buChar char="•"/>
            </a:pPr>
            <a:r>
              <a:rPr lang="en-US" sz="1400" dirty="0"/>
              <a:t>“How to be a college student.” Interview with </a:t>
            </a:r>
            <a:r>
              <a:rPr lang="en-US" sz="1400" i="1" dirty="0"/>
              <a:t>The Press of Atlantic City</a:t>
            </a:r>
            <a:r>
              <a:rPr lang="en-US" sz="1400" dirty="0"/>
              <a:t>, July 1, 2018.</a:t>
            </a:r>
          </a:p>
          <a:p>
            <a:pPr lvl="1">
              <a:buFont typeface="Arial" charset="0"/>
              <a:buChar char="•"/>
            </a:pPr>
            <a:endParaRPr lang="en-US" sz="14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166965" y="2404141"/>
            <a:ext cx="9144000" cy="1693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66965" y="3907073"/>
            <a:ext cx="9144000" cy="1693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83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Boards, Awards and Grants, &amp; Professional Development -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000" y="2252133"/>
            <a:ext cx="11077201" cy="4199467"/>
          </a:xfrm>
        </p:spPr>
        <p:txBody>
          <a:bodyPr>
            <a:normAutofit/>
          </a:bodyPr>
          <a:lstStyle/>
          <a:p>
            <a:pPr>
              <a:buSzPct val="125000"/>
              <a:buFont typeface="Courier New" charset="0"/>
              <a:buChar char="o"/>
            </a:pPr>
            <a:r>
              <a:rPr lang="en-US" b="1" dirty="0"/>
              <a:t>Boards</a:t>
            </a:r>
          </a:p>
          <a:p>
            <a:pPr lvl="1">
              <a:buFont typeface="Arial" charset="0"/>
              <a:buChar char="•"/>
            </a:pPr>
            <a:r>
              <a:rPr lang="en-US" sz="1400" dirty="0"/>
              <a:t>Chair. Smith, John. The American Society of Artists. Marriot East, Dallas, TX. March 5-8, 2016.</a:t>
            </a:r>
          </a:p>
          <a:p>
            <a:pPr lvl="1">
              <a:buFont typeface="Arial" charset="0"/>
              <a:buChar char="•"/>
            </a:pPr>
            <a:r>
              <a:rPr lang="en-US" sz="1400" dirty="0"/>
              <a:t>Elected President. Smith, David. </a:t>
            </a:r>
            <a:r>
              <a:rPr lang="en-US" sz="1400" dirty="0" err="1"/>
              <a:t>AtlantiCare</a:t>
            </a:r>
            <a:r>
              <a:rPr lang="en-US" sz="1400" dirty="0"/>
              <a:t>, </a:t>
            </a:r>
            <a:r>
              <a:rPr lang="en-US" sz="1400" dirty="0" err="1"/>
              <a:t>AtlantiCare</a:t>
            </a:r>
            <a:r>
              <a:rPr lang="en-US" sz="1400" dirty="0"/>
              <a:t> Research Committee. 2016-2018.</a:t>
            </a:r>
          </a:p>
          <a:p>
            <a:pPr lvl="1">
              <a:buFont typeface="Arial" charset="0"/>
              <a:buChar char="•"/>
            </a:pPr>
            <a:r>
              <a:rPr lang="en-US" sz="1400" dirty="0"/>
              <a:t>Consultant. Jones, Peggy. Eastern Accreditation in Education. 2016.</a:t>
            </a:r>
          </a:p>
          <a:p>
            <a:pPr>
              <a:buSzPct val="125000"/>
              <a:buFont typeface="Courier New" charset="0"/>
              <a:buChar char="o"/>
            </a:pPr>
            <a:r>
              <a:rPr lang="en-US" b="1" dirty="0"/>
              <a:t>Grants and Awards</a:t>
            </a:r>
          </a:p>
          <a:p>
            <a:pPr lvl="1">
              <a:buFont typeface="Arial" charset="0"/>
              <a:buChar char="•"/>
            </a:pPr>
            <a:r>
              <a:rPr lang="en-US" sz="1400" dirty="0"/>
              <a:t>Smith, John.  Atlantic County Block Grant, Atlantic County Government. “A Time to Shine.” 2016.</a:t>
            </a:r>
          </a:p>
          <a:p>
            <a:pPr lvl="1">
              <a:buFont typeface="Arial" charset="0"/>
              <a:buChar char="•"/>
            </a:pPr>
            <a:r>
              <a:rPr lang="en-US" sz="1400" dirty="0"/>
              <a:t>Brown, Peg. Scholar Award in Excellence. “Change is Coming.” Annual Artist Conference, Absecon, NJ. March 8, 2016.</a:t>
            </a:r>
          </a:p>
          <a:p>
            <a:pPr>
              <a:buSzPct val="125000"/>
              <a:buFont typeface="Courier New" charset="0"/>
              <a:buChar char="o"/>
            </a:pPr>
            <a:r>
              <a:rPr lang="en-US" b="1" dirty="0"/>
              <a:t>Professional Development</a:t>
            </a:r>
          </a:p>
          <a:p>
            <a:pPr lvl="1">
              <a:buFont typeface="Arial" charset="0"/>
              <a:buChar char="•"/>
            </a:pPr>
            <a:r>
              <a:rPr lang="en-US" sz="1400" dirty="0"/>
              <a:t>Doe, Jane. Attended the Annual Meeting of the American Psychology-Law Society, Philadelphia, PA, September 2016.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243165" y="2918365"/>
            <a:ext cx="9144000" cy="1693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243165" y="4351866"/>
            <a:ext cx="9144000" cy="1693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43165" y="5593832"/>
            <a:ext cx="9144000" cy="1693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8594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709</TotalTime>
  <Words>1129</Words>
  <Application>Microsoft Office PowerPoint</Application>
  <PresentationFormat>Widescreen</PresentationFormat>
  <Paragraphs>86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Courier New</vt:lpstr>
      <vt:lpstr>Wingdings 2</vt:lpstr>
      <vt:lpstr>Quotable</vt:lpstr>
      <vt:lpstr>Scholarly Activity Report</vt:lpstr>
      <vt:lpstr>What is a citation?</vt:lpstr>
      <vt:lpstr>Things to know when submitting your School/Division’s citations:</vt:lpstr>
      <vt:lpstr>What types of activity should be cited?</vt:lpstr>
      <vt:lpstr>What formatting style should be used? </vt:lpstr>
      <vt:lpstr>Books Published -</vt:lpstr>
      <vt:lpstr>Published Works: Journal Articles, Magazine/Newspaper Publications, Book Reviews -</vt:lpstr>
      <vt:lpstr>Conference Presentations, Performances and Exhibitions -</vt:lpstr>
      <vt:lpstr>Boards, Awards and Grants, &amp; Professional Development -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Scholarly Activity Report</dc:title>
  <dc:creator>Microsoft Office User</dc:creator>
  <cp:lastModifiedBy>Maiorino, Ronnie</cp:lastModifiedBy>
  <cp:revision>32</cp:revision>
  <dcterms:created xsi:type="dcterms:W3CDTF">2017-04-10T13:51:22Z</dcterms:created>
  <dcterms:modified xsi:type="dcterms:W3CDTF">2021-05-14T17:46:00Z</dcterms:modified>
</cp:coreProperties>
</file>