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A91"/>
    <a:srgbClr val="2184B5"/>
    <a:srgbClr val="BD2313"/>
    <a:srgbClr val="77C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8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3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3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C9BF-344A-42F3-944F-130F8F1DA2C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74AB-F30C-4D2C-8C13-D7E313BD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tesmart.org/interest-groups#.WOK2k28rKUl" TargetMode="External"/><Relationship Id="rId2" Type="http://schemas.openxmlformats.org/officeDocument/2006/relationships/hyperlink" Target="http://www.smallwhitefilt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3.amazonaws.com/uploads.democrats.org/Downloads/2016_DNC_Platform.pdf" TargetMode="External"/><Relationship Id="rId4" Type="http://schemas.openxmlformats.org/officeDocument/2006/relationships/hyperlink" Target="https://prod-cdn-static.gop.com/media/documents/DRAFT_12_FINAL%5b1%5d-ben_1468872234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5585"/>
            <a:ext cx="12192000" cy="2476500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“How To” Series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workshops where students will develop the skills needed for effective political activism 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857" y="3134318"/>
            <a:ext cx="5549392" cy="2525395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How </a:t>
            </a:r>
            <a:r>
              <a:rPr lang="en-US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in Politics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30" y="3457828"/>
            <a:ext cx="4179570" cy="31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9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Joining Boards!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2104571"/>
            <a:ext cx="9369447" cy="4891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You can serve on local-level boards or commissions that make decisions on area issues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Boards at the local-level need citizen involvement to work effectively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Find out what is available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Visit your local government website, which lists all boards and commissions and their existing vacancies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Attend a meeting of the board you are interested in joining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Apply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Citizen Leadership Form from local government website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Tips to make it onto the board </a:t>
            </a:r>
          </a:p>
          <a:p>
            <a:pPr lvl="1"/>
            <a:r>
              <a:rPr lang="en-US" sz="2200" dirty="0">
                <a:solidFill>
                  <a:srgbClr val="1B6A91"/>
                </a:solidFill>
                <a:latin typeface="Century Gothic" panose="020B0502020202020204" pitchFamily="34" charset="0"/>
              </a:rPr>
              <a:t>Reach out to people currently on the board </a:t>
            </a:r>
          </a:p>
          <a:p>
            <a:pPr lvl="1"/>
            <a:r>
              <a:rPr lang="en-US" sz="2200" dirty="0">
                <a:solidFill>
                  <a:srgbClr val="1B6A91"/>
                </a:solidFill>
                <a:latin typeface="Century Gothic" panose="020B0502020202020204" pitchFamily="34" charset="0"/>
              </a:rPr>
              <a:t>Regularly attend meetings</a:t>
            </a:r>
          </a:p>
          <a:p>
            <a:pPr lvl="1"/>
            <a:r>
              <a:rPr lang="en-US" sz="2200" dirty="0">
                <a:solidFill>
                  <a:srgbClr val="1B6A91"/>
                </a:solidFill>
                <a:latin typeface="Century Gothic" panose="020B0502020202020204" pitchFamily="34" charset="0"/>
              </a:rPr>
              <a:t>Introduce yourself to the official in charge of appointing board members 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BD2313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BD2313"/>
                </a:solidFill>
                <a:latin typeface="Century Gothic" panose="020B0502020202020204" pitchFamily="34" charset="0"/>
              </a:rPr>
              <a:t>Parties </a:t>
            </a:r>
            <a:r>
              <a:rPr lang="en-US" b="1" dirty="0">
                <a:solidFill>
                  <a:srgbClr val="1B6A91"/>
                </a:solidFill>
                <a:latin typeface="Century Gothic" panose="020B0502020202020204" pitchFamily="34" charset="0"/>
              </a:rPr>
              <a:t>if you would like to be active on numerous issues </a:t>
            </a:r>
          </a:p>
          <a:p>
            <a:endParaRPr lang="en-US" b="1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BD2313"/>
                </a:solidFill>
                <a:latin typeface="Century Gothic" panose="020B0502020202020204" pitchFamily="34" charset="0"/>
              </a:rPr>
              <a:t>Groups </a:t>
            </a:r>
            <a:r>
              <a:rPr lang="en-US" b="1" dirty="0">
                <a:solidFill>
                  <a:srgbClr val="1B6A91"/>
                </a:solidFill>
                <a:latin typeface="Century Gothic" panose="020B0502020202020204" pitchFamily="34" charset="0"/>
              </a:rPr>
              <a:t>if you are more interested in a specific issue </a:t>
            </a:r>
          </a:p>
          <a:p>
            <a:endParaRPr lang="en-US" b="1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BD2313"/>
                </a:solidFill>
                <a:latin typeface="Century Gothic" panose="020B0502020202020204" pitchFamily="34" charset="0"/>
              </a:rPr>
              <a:t>Boards </a:t>
            </a:r>
            <a:r>
              <a:rPr lang="en-US" b="1" dirty="0">
                <a:solidFill>
                  <a:srgbClr val="1B6A91"/>
                </a:solidFill>
                <a:latin typeface="Century Gothic" panose="020B0502020202020204" pitchFamily="34" charset="0"/>
              </a:rPr>
              <a:t>if you’ve got time and energy to devote to a bigger commitment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Group? Party? Board?</a:t>
            </a:r>
            <a:endParaRPr lang="en-US" sz="5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BD2313"/>
                </a:solidFill>
                <a:latin typeface="Century Gothic" panose="020B0502020202020204" pitchFamily="34" charset="0"/>
              </a:rPr>
              <a:t>Individuals can join groups to amplify their actions and demonstrate support for their position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in Politics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73414" y="2658759"/>
            <a:ext cx="10300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1B6A91"/>
                </a:solidFill>
                <a:latin typeface="Century Gothic" panose="020B0502020202020204" pitchFamily="34" charset="0"/>
              </a:rPr>
              <a:t>“In democratic countries knowledge of how to combine is the mother of all other forms of knowledge; on its progress depends that of all the others.”                    </a:t>
            </a:r>
            <a:r>
              <a:rPr lang="en-US" sz="1600" i="1" dirty="0">
                <a:solidFill>
                  <a:srgbClr val="1B6A91"/>
                </a:solidFill>
                <a:latin typeface="Century Gothic" panose="020B0502020202020204" pitchFamily="34" charset="0"/>
              </a:rPr>
              <a:t>- Alexis de Tocqueville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74982" y="3474316"/>
            <a:ext cx="10078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Social Movements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Loose coalition of groups with common goals oriented toward mass action 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Interest Groups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Formal organizations that use a wider variety of tactics 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Collective action from these different groups occurs when individuals coalesce around a shared goal or idea and are willing to work together toward making that goal a reality </a:t>
            </a:r>
          </a:p>
          <a:p>
            <a:pPr lvl="1"/>
            <a:endParaRPr lang="en-US" sz="12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10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onserv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59" y="3557334"/>
            <a:ext cx="2446421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05" y="1677966"/>
            <a:ext cx="4475746" cy="2365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599" y="1677966"/>
            <a:ext cx="3058758" cy="1835255"/>
          </a:xfrm>
          <a:prstGeom prst="rect">
            <a:avLst/>
          </a:prstGeom>
        </p:spPr>
      </p:pic>
      <p:pic>
        <p:nvPicPr>
          <p:cNvPr id="1026" name="Picture 2" descr="Image result for tea party patrio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00" y="3610262"/>
            <a:ext cx="3063240" cy="9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718" y="1920067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736" y="4649269"/>
            <a:ext cx="3580760" cy="1401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513" y="5275093"/>
            <a:ext cx="3133725" cy="1457325"/>
          </a:xfrm>
          <a:prstGeom prst="rect">
            <a:avLst/>
          </a:prstGeom>
        </p:spPr>
      </p:pic>
      <p:pic>
        <p:nvPicPr>
          <p:cNvPr id="1032" name="Picture 8" descr="Image result for republica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82" y="5385037"/>
            <a:ext cx="15792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5548" y="5289876"/>
            <a:ext cx="1394792" cy="1371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36286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34406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Parties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2526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Boards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in Politics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 groups!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2104572"/>
            <a:ext cx="93694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Specializing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Even if you feel strongly about multiple issues, you should choose an issue specialty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This makes you more effective and allows you to get more involved on your priority issue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Choosing your level of commitment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Leader? Member? Supporter?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1056" y="4524871"/>
            <a:ext cx="5630945" cy="2073897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77C1E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77C1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Directory</a:t>
            </a:r>
            <a:endParaRPr lang="en-US" sz="2800" b="1" dirty="0">
              <a:solidFill>
                <a:srgbClr val="77C1E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77C1E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77C1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77C1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VoteSmart.org</a:t>
            </a:r>
            <a:endParaRPr lang="en-US" sz="2800" b="1" dirty="0">
              <a:solidFill>
                <a:srgbClr val="77C1E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21" y="4780692"/>
            <a:ext cx="2309419" cy="7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ace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23" y="5374301"/>
            <a:ext cx="1114342" cy="11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your issue and your group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1855184"/>
            <a:ext cx="9369447" cy="489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National groups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In-person involvement opportunities are likely to be more limited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National groups can be a good avenue if you want to contribute, but do not have a lot of time to dedicate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Might have state or local chapters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National groups play an important role, but we’ll focus more on local collective action </a:t>
            </a:r>
          </a:p>
          <a:p>
            <a:pPr lvl="2"/>
            <a:r>
              <a:rPr lang="en-US" sz="1600" dirty="0">
                <a:solidFill>
                  <a:srgbClr val="1B6A91"/>
                </a:solidFill>
                <a:latin typeface="Century Gothic" panose="020B0502020202020204" pitchFamily="34" charset="0"/>
              </a:rPr>
              <a:t>You can make the most impact on local groups </a:t>
            </a:r>
          </a:p>
          <a:p>
            <a:pPr lvl="2"/>
            <a:r>
              <a:rPr lang="en-US" sz="1600" dirty="0">
                <a:solidFill>
                  <a:srgbClr val="1B6A91"/>
                </a:solidFill>
                <a:latin typeface="Century Gothic" panose="020B0502020202020204" pitchFamily="34" charset="0"/>
              </a:rPr>
              <a:t>You can work your way up from these local groups to being involved at higher levels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State and local groups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Get in touch with the groups you find in your area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Go to their next event or meeting and see what they’re all about 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means to be a group member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8909" y="2008910"/>
            <a:ext cx="3905045" cy="35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Attend town halls or other events with elected officials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Visit elected officials’ offices 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Organize events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Letter writing campaigns to elected officials 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Publicize group’s position 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Attend other groups’ events, build a coalition of support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Research policy developments related to the group’s goal</a:t>
            </a:r>
          </a:p>
          <a:p>
            <a:r>
              <a:rPr lang="en-US" sz="1900" dirty="0">
                <a:solidFill>
                  <a:srgbClr val="1B6A91"/>
                </a:solidFill>
                <a:latin typeface="Century Gothic" panose="020B0502020202020204" pitchFamily="34" charset="0"/>
              </a:rPr>
              <a:t>Share information about your issue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3" y="1695373"/>
            <a:ext cx="3221181" cy="2147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20" y="1695373"/>
            <a:ext cx="2076207" cy="2687782"/>
          </a:xfrm>
          <a:prstGeom prst="rect">
            <a:avLst/>
          </a:prstGeom>
        </p:spPr>
      </p:pic>
      <p:pic>
        <p:nvPicPr>
          <p:cNvPr id="3076" name="Picture 4" descr="Image result for town hall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39" y="4515071"/>
            <a:ext cx="4704590" cy="20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" y="5555674"/>
            <a:ext cx="4835236" cy="1302326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Stay informed about the group’s plans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 coordinated activities that the group is planning </a:t>
            </a:r>
          </a:p>
        </p:txBody>
      </p:sp>
    </p:spTree>
    <p:extLst>
      <p:ext uri="{BB962C8B-B14F-4D97-AF65-F5344CB8AC3E}">
        <p14:creationId xmlns:p14="http://schemas.microsoft.com/office/powerpoint/2010/main" val="4146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Parties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group to consider: parties!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1758199"/>
            <a:ext cx="9369447" cy="512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Political parties are the most lasting and effective group organizations in American politics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Parties are loose coalitions that care about policy across a large number of issues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U.S. has a two-party system, with many of the rules of our elections reinforcing that system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Democrats and Republicans hold control over nearly all elected offices</a:t>
            </a:r>
          </a:p>
          <a:p>
            <a:pPr lvl="1"/>
            <a:endParaRPr lang="en-US" sz="8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Parties have evolved significantly over time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Parties respond to the changing demands of rank-and-file members and absorb the issues that third parties focus on</a:t>
            </a:r>
          </a:p>
          <a:p>
            <a:pPr lvl="1"/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People can join parties as rank-and-file members and work from within to shape their positions and priorities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Parties are effective conduits for policy change because so much of our system is driven by the political parties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 descr="Image result for republic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" y="3796552"/>
            <a:ext cx="15792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1" y="5265137"/>
            <a:ext cx="13947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Parties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Joining the party!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2007586"/>
            <a:ext cx="8632586" cy="512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Which party is right for you?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Read their platforms, even if you think you know which party you align with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Identify points where you disagree with the party </a:t>
            </a:r>
          </a:p>
          <a:p>
            <a:pPr lvl="2"/>
            <a:r>
              <a:rPr lang="en-US" sz="1800" dirty="0">
                <a:solidFill>
                  <a:srgbClr val="1B6A91"/>
                </a:solidFill>
                <a:latin typeface="Century Gothic" panose="020B0502020202020204" pitchFamily="34" charset="0"/>
              </a:rPr>
              <a:t>These areas of disagreement are where you can direct your efforts to reshape the party positions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 descr="Image result for republic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" y="3796552"/>
            <a:ext cx="15792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1" y="5265137"/>
            <a:ext cx="1394792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1056" y="4344767"/>
            <a:ext cx="5630945" cy="1695819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77C1E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77C1E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Republican Party Platform</a:t>
            </a:r>
            <a:endParaRPr lang="en-US" sz="2800" b="1" dirty="0">
              <a:solidFill>
                <a:srgbClr val="77C1E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77C1E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77C1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77C1E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Democratic Party Platform</a:t>
            </a:r>
            <a:endParaRPr lang="en-US" sz="2800" b="1" dirty="0">
              <a:solidFill>
                <a:srgbClr val="77C1E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77C1E6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95373"/>
            <a:ext cx="1828800" cy="182880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Parties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4531"/>
            <a:ext cx="12192000" cy="1413435"/>
          </a:xfrm>
          <a:prstGeom prst="rect">
            <a:avLst/>
          </a:prstGeom>
          <a:solidFill>
            <a:srgbClr val="1B6A91"/>
          </a:solidFill>
          <a:ln w="19050">
            <a:solidFill>
              <a:srgbClr val="1B6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it means to be a party member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3123" y="2007586"/>
            <a:ext cx="8632586" cy="512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Find the state or local party organization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Plan to attend their next meeting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See how others are involved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Get involved as a volunteer </a:t>
            </a:r>
          </a:p>
          <a:p>
            <a:r>
              <a:rPr lang="en-US" sz="2000" b="1" dirty="0">
                <a:solidFill>
                  <a:srgbClr val="1B6A91"/>
                </a:solidFill>
                <a:latin typeface="Century Gothic" panose="020B0502020202020204" pitchFamily="34" charset="0"/>
              </a:rPr>
              <a:t>Express your views on how the party should change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Focus on one issue at a time 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 descr="Image result for republic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" y="3796552"/>
            <a:ext cx="15792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1" y="5265137"/>
            <a:ext cx="1394792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1056" y="4344767"/>
            <a:ext cx="5630945" cy="2291970"/>
          </a:xfrm>
          <a:prstGeom prst="rect">
            <a:avLst/>
          </a:prstGeom>
          <a:solidFill>
            <a:srgbClr val="BD2313"/>
          </a:solidFill>
          <a:ln>
            <a:solidFill>
              <a:srgbClr val="BD2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state party information from the national party page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local party information from the state party page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Or….</a:t>
            </a:r>
            <a:endParaRPr lang="en-US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2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28" y="5754342"/>
            <a:ext cx="2309419" cy="7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064910" y="4165328"/>
            <a:ext cx="4496146" cy="512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Make an argument for why the party should change on that issue </a:t>
            </a:r>
          </a:p>
          <a:p>
            <a:pPr lvl="1"/>
            <a:r>
              <a:rPr lang="en-US" sz="2000" dirty="0">
                <a:solidFill>
                  <a:srgbClr val="1B6A91"/>
                </a:solidFill>
                <a:latin typeface="Century Gothic" panose="020B0502020202020204" pitchFamily="34" charset="0"/>
              </a:rPr>
              <a:t>Network with other party members and convince them about your change – build a group of supporters within the party</a:t>
            </a: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1B6A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Image result for running for off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97" y="2058866"/>
            <a:ext cx="2609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8" grpId="0" animBg="1"/>
      <p:bldP spid="12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810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Abernathy</dc:creator>
  <cp:lastModifiedBy>Claire Abernathy</cp:lastModifiedBy>
  <cp:revision>50</cp:revision>
  <dcterms:created xsi:type="dcterms:W3CDTF">2017-03-27T00:51:16Z</dcterms:created>
  <dcterms:modified xsi:type="dcterms:W3CDTF">2018-07-04T20:32:11Z</dcterms:modified>
</cp:coreProperties>
</file>