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6A91"/>
    <a:srgbClr val="2184B5"/>
    <a:srgbClr val="BD2313"/>
    <a:srgbClr val="77C1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5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7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6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5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3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0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3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48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3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4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6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FC9BF-344A-42F3-944F-130F8F1DA2C8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74AB-F30C-4D2C-8C13-D7E313BD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7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track.us/congress/members/ma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gress.gov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oker.senate.gov/" TargetMode="External"/><Relationship Id="rId2" Type="http://schemas.openxmlformats.org/officeDocument/2006/relationships/hyperlink" Target="http://votesmart.org/interest-groups#.WM2QefkrI2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enate.gov/legislative/votes.htm" TargetMode="External"/><Relationship Id="rId4" Type="http://schemas.openxmlformats.org/officeDocument/2006/relationships/hyperlink" Target="http://clerk.house.gov/legislative/legvotes.asp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45585"/>
            <a:ext cx="12192000" cy="2476500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“How To” Series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set of workshops where students will develop the skills needed for effective political activism 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857" y="3134318"/>
            <a:ext cx="5549392" cy="2525395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How to Contact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40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Congress </a:t>
            </a:r>
            <a:endParaRPr lang="en-US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01637" y="3136786"/>
            <a:ext cx="3509233" cy="2679831"/>
          </a:xfrm>
          <a:prstGeom prst="rect">
            <a:avLst/>
          </a:prstGeom>
        </p:spPr>
      </p:pic>
      <p:pic>
        <p:nvPicPr>
          <p:cNvPr id="2052" name="Picture 4" descr="Call and Respo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972" y="3573857"/>
            <a:ext cx="2582135" cy="353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398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What you should say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Contacts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73414" y="2449359"/>
            <a:ext cx="936944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The more personal, the better 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Personal stories from constituents about how a policy idea will impact them directly stand out to congressional offices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Members of Congress appreciate stories that humanize the issue, as these stories can reveal the real-life consequences of proposals that Congress is considering </a:t>
            </a:r>
          </a:p>
          <a:p>
            <a:pPr marL="457200" lvl="1" indent="0">
              <a:buNone/>
            </a:pPr>
            <a:endParaRPr lang="en-US" sz="800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Be brief and to the point</a:t>
            </a:r>
          </a:p>
          <a:p>
            <a:endParaRPr lang="en-US" sz="800" b="1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Be respectful</a:t>
            </a:r>
          </a:p>
        </p:txBody>
      </p:sp>
    </p:spTree>
    <p:extLst>
      <p:ext uri="{BB962C8B-B14F-4D97-AF65-F5344CB8AC3E}">
        <p14:creationId xmlns:p14="http://schemas.microsoft.com/office/powerpoint/2010/main" val="85502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Basic script to follow for effective contacts with Congress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Contacts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73414" y="2298537"/>
            <a:ext cx="9887922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Identify yourself as a constituent </a:t>
            </a:r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– I’m Talon the Osprey from Galloway, NJ</a:t>
            </a:r>
            <a:r>
              <a:rPr lang="en-US" sz="2000">
                <a:solidFill>
                  <a:srgbClr val="1B6A91"/>
                </a:solidFill>
                <a:latin typeface="Century Gothic" panose="020B0502020202020204" pitchFamily="34" charset="0"/>
              </a:rPr>
              <a:t>, zip code 08205.</a:t>
            </a:r>
            <a:endParaRPr lang="en-US" sz="2000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endParaRPr lang="en-US" sz="900" b="1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State your specific reason for calling or writing </a:t>
            </a:r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– I’m concerned about X policy, and bill XYZ in particular. I ask that the Representative/Senator [support/oppose/co-sponsor] bill XYZ.</a:t>
            </a:r>
            <a:endParaRPr lang="en-US" sz="2000" b="1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endParaRPr lang="en-US" sz="900" b="1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Share your personal connection to the policy and why you think your Representative/Senator should [support/oppose/co-sponsor] the bill </a:t>
            </a:r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– I feel strongly about bill XYZ; if it passes, these are the consequences that I’d likely experience…</a:t>
            </a:r>
            <a:endParaRPr lang="en-US" sz="2000" b="1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endParaRPr lang="en-US" sz="900" b="1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Close by asking again for the specific action you’d like the Representative/Senator to take</a:t>
            </a:r>
            <a:endParaRPr lang="en-US" sz="2000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pPr lvl="1"/>
            <a:r>
              <a:rPr lang="en-US" sz="1800" dirty="0">
                <a:solidFill>
                  <a:srgbClr val="1B6A91"/>
                </a:solidFill>
                <a:latin typeface="Century Gothic" panose="020B0502020202020204" pitchFamily="34" charset="0"/>
              </a:rPr>
              <a:t>Ask for a response from the office that identifies the Representative’s/Senator’s position on X policy, and bill XYZ in particular </a:t>
            </a:r>
          </a:p>
        </p:txBody>
      </p:sp>
    </p:spTree>
    <p:extLst>
      <p:ext uri="{BB962C8B-B14F-4D97-AF65-F5344CB8AC3E}">
        <p14:creationId xmlns:p14="http://schemas.microsoft.com/office/powerpoint/2010/main" val="62555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en-US" b="1" dirty="0">
              <a:solidFill>
                <a:srgbClr val="BD2313"/>
              </a:solidFill>
              <a:latin typeface="Century Gothic" panose="020B0502020202020204" pitchFamily="34" charset="0"/>
            </a:endParaRPr>
          </a:p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If you </a:t>
            </a:r>
            <a:r>
              <a:rPr lang="en-US" b="1" u="sng" dirty="0">
                <a:solidFill>
                  <a:srgbClr val="BD2313"/>
                </a:solidFill>
                <a:latin typeface="Century Gothic" panose="020B0502020202020204" pitchFamily="34" charset="0"/>
              </a:rPr>
              <a:t>disagree</a:t>
            </a:r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 with your Representative or Senators should you still contact them? </a:t>
            </a:r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YES</a:t>
            </a:r>
          </a:p>
          <a:p>
            <a:endParaRPr lang="en-US" b="1" dirty="0">
              <a:solidFill>
                <a:srgbClr val="77C1E6"/>
              </a:solidFill>
              <a:latin typeface="Century Gothic" panose="020B0502020202020204" pitchFamily="34" charset="0"/>
            </a:endParaRPr>
          </a:p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If you </a:t>
            </a:r>
            <a:r>
              <a:rPr lang="en-US" b="1" u="sng" dirty="0">
                <a:solidFill>
                  <a:srgbClr val="BD2313"/>
                </a:solidFill>
                <a:latin typeface="Century Gothic" panose="020B0502020202020204" pitchFamily="34" charset="0"/>
              </a:rPr>
              <a:t>agree</a:t>
            </a:r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 with your Representative or Senators should you still contact them? </a:t>
            </a:r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YES</a:t>
            </a:r>
          </a:p>
          <a:p>
            <a:endParaRPr lang="en-US" b="1" dirty="0">
              <a:solidFill>
                <a:srgbClr val="BD2313"/>
              </a:solidFill>
              <a:latin typeface="Century Gothic" panose="020B0502020202020204" pitchFamily="34" charset="0"/>
            </a:endParaRPr>
          </a:p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How often should you reach out about an issue?</a:t>
            </a:r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 This is a balancing act. You should develop a habit of reaching out to your members of Congress, but vary the issues that you reach out about.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1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13" y="158490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How do you plan to reach out?      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2083910"/>
            <a:ext cx="12192000" cy="2476500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Brainstorming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767821" y="46823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1B6A91"/>
                </a:solidFill>
                <a:latin typeface="Century Gothic" panose="020B0502020202020204" pitchFamily="34" charset="0"/>
              </a:rPr>
              <a:t>What will your message and personal story be?</a:t>
            </a:r>
            <a:endParaRPr lang="en-US" dirty="0">
              <a:solidFill>
                <a:srgbClr val="1B6A9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0513" y="512204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1B6A91"/>
                </a:solidFill>
                <a:latin typeface="Century Gothic" panose="020B0502020202020204" pitchFamily="34" charset="0"/>
              </a:rPr>
              <a:t>What research do you want to do before you reach out to Congress?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11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45585"/>
            <a:ext cx="12192000" cy="2476500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 us for the next workshop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our “How To” Series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858" y="3134318"/>
            <a:ext cx="6035657" cy="2885482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How to Organize in Politics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6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TRLC (Multi-Purpose Room)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Tuesday April 11</a:t>
            </a:r>
            <a:r>
              <a:rPr lang="en-US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11am-12pm &amp; 6pm-7pm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Wednesday April 12 </a:t>
            </a:r>
            <a:r>
              <a:rPr lang="en-US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11am-12pm 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38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039" y="152497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1B6A91"/>
                </a:solidFill>
                <a:latin typeface="Century Gothic" panose="020B0502020202020204" pitchFamily="34" charset="0"/>
              </a:rPr>
              <a:t>What political issues do you care most about?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2083910"/>
            <a:ext cx="12192000" cy="2476500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Brainstorming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4643" y="463739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1B6A91"/>
                </a:solidFill>
                <a:latin typeface="Century Gothic" panose="020B0502020202020204" pitchFamily="34" charset="0"/>
              </a:rPr>
              <a:t>What issues do you want to try to shape?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0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Knowing who to contact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new jersey map out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99" y="2384221"/>
            <a:ext cx="2196628" cy="421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847689" y="2298537"/>
            <a:ext cx="55798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Two Senators </a:t>
            </a:r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that represent entire state</a:t>
            </a:r>
          </a:p>
        </p:txBody>
      </p:sp>
      <p:pic>
        <p:nvPicPr>
          <p:cNvPr id="1028" name="Picture 4" descr="Image result for new jersey congressional district m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32" y="2373953"/>
            <a:ext cx="2183803" cy="421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2849259" y="2705463"/>
            <a:ext cx="88116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One Representative </a:t>
            </a:r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that serves the congressional district you live in</a:t>
            </a:r>
          </a:p>
          <a:p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Your influence is the strongest with these officials who directly represent you</a:t>
            </a:r>
          </a:p>
          <a:p>
            <a:pPr marL="457200" lvl="1" indent="0">
              <a:buNone/>
            </a:pPr>
            <a:endParaRPr lang="en-US" sz="1600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15060" y="3930977"/>
            <a:ext cx="7176941" cy="2658361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77C1E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rgbClr val="77C1E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Identifying your Members of Congress </a:t>
            </a:r>
            <a:endParaRPr lang="en-US" sz="2800" b="1" dirty="0">
              <a:solidFill>
                <a:srgbClr val="77C1E6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Write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 the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names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 phone numbers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of your two Senators and your Representative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Note Washington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D.C. </a:t>
            </a:r>
            <a:r>
              <a:rPr lang="en-US" sz="1600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nearby district office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phone numbers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 them on social media or sign up for their e-newsletters to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stay up to date!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95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Knowing the issue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73414" y="2298537"/>
            <a:ext cx="936944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Specializing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Even if you feel strongly about multiple issues that Congress is debating, you should choose an issue specialty 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You should think strategically about which issues to prioritize and when to reach out to your Senators and Representatives about them </a:t>
            </a:r>
          </a:p>
        </p:txBody>
      </p:sp>
      <p:sp>
        <p:nvSpPr>
          <p:cNvPr id="9" name="Rectangle 8"/>
          <p:cNvSpPr/>
          <p:nvPr/>
        </p:nvSpPr>
        <p:spPr>
          <a:xfrm>
            <a:off x="6561056" y="4566436"/>
            <a:ext cx="5630945" cy="2073897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77C1E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rgbClr val="77C1E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Congress.gov </a:t>
            </a:r>
            <a:endParaRPr lang="en-US" sz="2800" b="1" dirty="0">
              <a:solidFill>
                <a:srgbClr val="77C1E6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Search the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 are interested in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 bills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be returned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filters on the left side of the search results </a:t>
            </a:r>
            <a:endParaRPr lang="en-US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74982" y="3959225"/>
            <a:ext cx="50881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Choosing your issues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Is Congress responsible for making policy for this issue? 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What has Congress been doing for this issue lately?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76550" y="5563352"/>
            <a:ext cx="50881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What if Congress isn’t working on it? </a:t>
            </a:r>
          </a:p>
        </p:txBody>
      </p:sp>
    </p:spTree>
    <p:extLst>
      <p:ext uri="{BB962C8B-B14F-4D97-AF65-F5344CB8AC3E}">
        <p14:creationId xmlns:p14="http://schemas.microsoft.com/office/powerpoint/2010/main" val="396272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  <p:bldP spid="9" grpId="0" animBg="1"/>
      <p:bldP spid="10" grpId="0" build="p" bldLvl="2"/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Legislative Process…in 1 slide!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10646" y="2041740"/>
            <a:ext cx="2321491" cy="1979760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Legislation is Introduced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--Individual Members of Congress can write bills </a:t>
            </a:r>
            <a:endParaRPr lang="en-US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--Bills introduced to the chamber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384121" y="2041741"/>
            <a:ext cx="2321491" cy="2943617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bills are then referred to Committee </a:t>
            </a:r>
            <a:r>
              <a:rPr lang="en-U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ommittees take a closer look at bills</a:t>
            </a:r>
            <a:endParaRPr lang="en-US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--Hold hearings with experts</a:t>
            </a:r>
            <a:endParaRPr lang="en-US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--Make changes to bills by offering amendments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8720" y="2041740"/>
            <a:ext cx="2321491" cy="2430052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votes on bills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votes on the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bills that they have considered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--If bill passes in Committee, it moves to the whole chamber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61154" y="5191202"/>
            <a:ext cx="43590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Most bills in Congress die in the Committee stage</a:t>
            </a:r>
          </a:p>
          <a:p>
            <a:r>
              <a:rPr lang="en-US" dirty="0">
                <a:solidFill>
                  <a:srgbClr val="1B6A91"/>
                </a:solidFill>
                <a:latin typeface="Century Gothic" panose="020B0502020202020204" pitchFamily="34" charset="0"/>
              </a:rPr>
              <a:t>The Committee doesn’t take a closer look and the Committee never votes on them</a:t>
            </a:r>
          </a:p>
        </p:txBody>
      </p:sp>
      <p:sp>
        <p:nvSpPr>
          <p:cNvPr id="7" name="Rectangle 6"/>
          <p:cNvSpPr/>
          <p:nvPr/>
        </p:nvSpPr>
        <p:spPr>
          <a:xfrm>
            <a:off x="7413320" y="2041740"/>
            <a:ext cx="2321491" cy="3043827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Bills that were approved by Committee are debated on the chamber floor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Members of Congress can: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--M</a:t>
            </a:r>
            <a:r>
              <a:rPr lang="en-US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ake speeches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--Try to make changes to bills by offering amendments</a:t>
            </a:r>
            <a:endParaRPr lang="en-US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8087" y="2041741"/>
            <a:ext cx="2321491" cy="751563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Chamber votes on bills</a:t>
            </a:r>
          </a:p>
        </p:txBody>
      </p:sp>
    </p:spTree>
    <p:extLst>
      <p:ext uri="{BB962C8B-B14F-4D97-AF65-F5344CB8AC3E}">
        <p14:creationId xmlns:p14="http://schemas.microsoft.com/office/powerpoint/2010/main" val="297167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6" grpId="0" animBg="1"/>
      <p:bldP spid="2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Legislative Process and Your Contacts to Congress</a:t>
            </a:r>
            <a:endParaRPr lang="en-US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10646" y="2081451"/>
            <a:ext cx="2321491" cy="1690279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Legislation is Introduced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384121" y="2081452"/>
            <a:ext cx="2321491" cy="1690278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bills are then referred to Committee</a:t>
            </a:r>
            <a:endParaRPr lang="en-US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98720" y="2081451"/>
            <a:ext cx="2321491" cy="1690280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votes on bills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7413320" y="2081451"/>
            <a:ext cx="2321491" cy="1690279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Bills that were approved by Committee are debated on the chamber floor</a:t>
            </a:r>
          </a:p>
        </p:txBody>
      </p:sp>
      <p:sp>
        <p:nvSpPr>
          <p:cNvPr id="8" name="Rectangle 7"/>
          <p:cNvSpPr/>
          <p:nvPr/>
        </p:nvSpPr>
        <p:spPr>
          <a:xfrm>
            <a:off x="9908087" y="2081451"/>
            <a:ext cx="2321491" cy="1690279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Chamber votes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bills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8120" y="4264904"/>
            <a:ext cx="2258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of Congress to introduce a bill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050099" y="3275348"/>
            <a:ext cx="10439" cy="1002328"/>
          </a:xfrm>
          <a:prstGeom prst="straightConnector1">
            <a:avLst/>
          </a:prstGeom>
          <a:ln>
            <a:solidFill>
              <a:srgbClr val="BD23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425352" y="4058035"/>
            <a:ext cx="24049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of Congress to offer amendments to a bill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119" y="5394499"/>
            <a:ext cx="23956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of Congress to co-sponsor a bill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98720" y="4820694"/>
            <a:ext cx="24049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of Congress to vote a certain way on a bill in Committee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482236" y="3337275"/>
            <a:ext cx="0" cy="720760"/>
          </a:xfrm>
          <a:prstGeom prst="straightConnector1">
            <a:avLst/>
          </a:prstGeom>
          <a:ln>
            <a:solidFill>
              <a:srgbClr val="BD23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012493" y="3746678"/>
            <a:ext cx="11482" cy="1082983"/>
          </a:xfrm>
          <a:prstGeom prst="straightConnector1">
            <a:avLst/>
          </a:prstGeom>
          <a:ln>
            <a:solidFill>
              <a:srgbClr val="BD23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440458" y="4065574"/>
            <a:ext cx="24049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of Congress to make a public statement about a bill in a speech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40458" y="5686044"/>
            <a:ext cx="24676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to offer amendments to a bill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8498909" y="3711264"/>
            <a:ext cx="6264" cy="334644"/>
          </a:xfrm>
          <a:prstGeom prst="straightConnector1">
            <a:avLst/>
          </a:prstGeom>
          <a:ln>
            <a:solidFill>
              <a:srgbClr val="BD23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9982197" y="5362679"/>
            <a:ext cx="22098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B6A91"/>
                </a:solidFill>
                <a:latin typeface="Century Gothic" panose="020B0502020202020204" pitchFamily="34" charset="0"/>
              </a:rPr>
              <a:t>Ask your member of Congress to vote a certain way on a bill in the chamber vote</a:t>
            </a:r>
            <a:endParaRPr lang="en-US" i="1" dirty="0">
              <a:solidFill>
                <a:srgbClr val="1B6A9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1007247" y="3751720"/>
            <a:ext cx="6262" cy="1571841"/>
          </a:xfrm>
          <a:prstGeom prst="straightConnector1">
            <a:avLst/>
          </a:prstGeom>
          <a:ln>
            <a:solidFill>
              <a:srgbClr val="BD23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32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5" grpId="0"/>
      <p:bldP spid="16" grpId="0"/>
      <p:bldP spid="33" grpId="0"/>
      <p:bldP spid="34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Knowing the issue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73415" y="2298537"/>
            <a:ext cx="51774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Knowing your Senators’ and Representative’s position on the issue 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Their stated position on the issue might shape the message you want to send </a:t>
            </a:r>
          </a:p>
          <a:p>
            <a:pPr marL="457200" lvl="1" indent="0">
              <a:buNone/>
            </a:pPr>
            <a:r>
              <a:rPr lang="en-US" sz="2000" i="1" dirty="0">
                <a:solidFill>
                  <a:srgbClr val="1B6A91"/>
                </a:solidFill>
                <a:latin typeface="Century Gothic" panose="020B0502020202020204" pitchFamily="34" charset="0"/>
              </a:rPr>
              <a:t>How to find your Senators’ and Representative’s position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Look at their websites or their voting records on the issue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Look at interest group ratings, where possible </a:t>
            </a:r>
          </a:p>
        </p:txBody>
      </p:sp>
      <p:sp>
        <p:nvSpPr>
          <p:cNvPr id="9" name="Rectangle 8"/>
          <p:cNvSpPr/>
          <p:nvPr/>
        </p:nvSpPr>
        <p:spPr>
          <a:xfrm>
            <a:off x="6561056" y="4383466"/>
            <a:ext cx="5630945" cy="2247555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Interest Group Database </a:t>
            </a:r>
            <a:endParaRPr lang="en-US" sz="2800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Select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area from the drop-down menu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Results show related interest groups and information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about their ratings for current members of Congress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61055" y="1980768"/>
            <a:ext cx="5630945" cy="2247555"/>
          </a:xfrm>
          <a:prstGeom prst="rect">
            <a:avLst/>
          </a:prstGeom>
          <a:solidFill>
            <a:srgbClr val="BD2313"/>
          </a:solidFill>
          <a:ln>
            <a:solidFill>
              <a:srgbClr val="BD23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Visit your </a:t>
            </a:r>
            <a:r>
              <a:rPr lang="en-US" sz="17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Members’ websites</a:t>
            </a:r>
            <a:r>
              <a:rPr lang="en-US" sz="17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look for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“Positions” or “Priorities”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7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You can search </a:t>
            </a:r>
            <a:r>
              <a:rPr lang="en-US" sz="17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House</a:t>
            </a: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17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Senate</a:t>
            </a: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roll-call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votes to see how your Representative and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Senators vote on each bill on the chamber floor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82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  <p:bldP spid="9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How you should reach out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73414" y="2298537"/>
            <a:ext cx="936944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Social Media </a:t>
            </a: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Letters</a:t>
            </a: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Emails </a:t>
            </a:r>
          </a:p>
          <a:p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Faxes</a:t>
            </a: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Phone calls</a:t>
            </a: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In-person events (town hall meetings)</a:t>
            </a:r>
          </a:p>
        </p:txBody>
      </p:sp>
      <p:pic>
        <p:nvPicPr>
          <p:cNvPr id="1028" name="Picture 4" descr="Image result for emailing congre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191" y="5203226"/>
            <a:ext cx="2319655" cy="2319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6" descr="Image result for calling congr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Image result for calling congres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486" y="4731698"/>
            <a:ext cx="2835069" cy="212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writing letters to congre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8916" y="1302304"/>
            <a:ext cx="2958830" cy="382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Contacts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34" name="Picture 10" descr="Image result for town hall meetings congres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155" y="2207883"/>
            <a:ext cx="3581153" cy="201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07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BD2313"/>
                </a:solidFill>
                <a:latin typeface="Century Gothic" panose="020B0502020202020204" pitchFamily="34" charset="0"/>
              </a:rPr>
              <a:t>What you should say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4531"/>
            <a:ext cx="12192000" cy="1413435"/>
          </a:xfrm>
          <a:prstGeom prst="rect">
            <a:avLst/>
          </a:prstGeom>
          <a:solidFill>
            <a:srgbClr val="1B6A91"/>
          </a:solidFill>
          <a:ln w="19050">
            <a:solidFill>
              <a:srgbClr val="1B6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effectLst/>
                <a:latin typeface="Britannic Bold" panose="020B09030607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Contacts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73414" y="2368771"/>
            <a:ext cx="936944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Identify yourself as a constituent 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Offices need to confirm that you live in the district </a:t>
            </a:r>
          </a:p>
          <a:p>
            <a:pPr lvl="1"/>
            <a:endParaRPr lang="en-US" sz="2000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Be specific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Your contact needs to have a clear ask – be direct about what action you are asking the Representative or Senator to take </a:t>
            </a:r>
          </a:p>
          <a:p>
            <a:pPr lvl="2"/>
            <a:r>
              <a:rPr lang="en-US" sz="1900" dirty="0">
                <a:solidFill>
                  <a:srgbClr val="1B6A91"/>
                </a:solidFill>
                <a:latin typeface="Century Gothic" panose="020B0502020202020204" pitchFamily="34" charset="0"/>
              </a:rPr>
              <a:t>Do you want your member of Congress to vote for X bill? To vote against X bill? To co-sponsor X bill? </a:t>
            </a:r>
          </a:p>
          <a:p>
            <a:pPr lvl="2"/>
            <a:r>
              <a:rPr lang="en-US" sz="1900" dirty="0">
                <a:solidFill>
                  <a:srgbClr val="1B6A91"/>
                </a:solidFill>
                <a:latin typeface="Century Gothic" panose="020B0502020202020204" pitchFamily="34" charset="0"/>
              </a:rPr>
              <a:t>Remember, </a:t>
            </a:r>
            <a:r>
              <a:rPr lang="en-US" sz="19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your ask should be connected to the part of the legislative process that the bill is in</a:t>
            </a:r>
            <a:r>
              <a:rPr lang="en-US" sz="1900" dirty="0">
                <a:solidFill>
                  <a:srgbClr val="1B6A91"/>
                </a:solidFill>
                <a:latin typeface="Century Gothic" panose="020B0502020202020204" pitchFamily="34" charset="0"/>
              </a:rPr>
              <a:t>!</a:t>
            </a:r>
          </a:p>
          <a:p>
            <a:pPr lvl="1"/>
            <a:r>
              <a:rPr lang="en-US" sz="2000" dirty="0">
                <a:solidFill>
                  <a:srgbClr val="1B6A91"/>
                </a:solidFill>
                <a:latin typeface="Century Gothic" panose="020B0502020202020204" pitchFamily="34" charset="0"/>
              </a:rPr>
              <a:t>If you are interested in a specific bill, refer to it by name and bill number</a:t>
            </a:r>
          </a:p>
          <a:p>
            <a:pPr lvl="2"/>
            <a:r>
              <a:rPr lang="en-US" sz="1900" dirty="0">
                <a:solidFill>
                  <a:srgbClr val="1B6A91"/>
                </a:solidFill>
                <a:latin typeface="Century Gothic" panose="020B0502020202020204" pitchFamily="34" charset="0"/>
              </a:rPr>
              <a:t>You can find that on Congress.gov</a:t>
            </a:r>
          </a:p>
          <a:p>
            <a:pPr lvl="1"/>
            <a:endParaRPr lang="en-US" sz="1600" dirty="0">
              <a:solidFill>
                <a:srgbClr val="1B6A9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One issue at a time</a:t>
            </a:r>
          </a:p>
          <a:p>
            <a:pPr marL="457200" lvl="1" indent="0">
              <a:buNone/>
            </a:pPr>
            <a:r>
              <a:rPr lang="en-US" sz="1600" b="1" dirty="0">
                <a:solidFill>
                  <a:srgbClr val="1B6A91"/>
                </a:solidFill>
                <a:latin typeface="Century Gothic" panose="020B0502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2235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722</TotalTime>
  <Words>1119</Words>
  <Application>Microsoft Office PowerPoint</Application>
  <PresentationFormat>Widescreen</PresentationFormat>
  <Paragraphs>172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Britannic Bold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Abernathy</dc:creator>
  <cp:lastModifiedBy>Claire Abernathy</cp:lastModifiedBy>
  <cp:revision>33</cp:revision>
  <dcterms:created xsi:type="dcterms:W3CDTF">2017-03-27T00:51:16Z</dcterms:created>
  <dcterms:modified xsi:type="dcterms:W3CDTF">2018-07-04T20:24:21Z</dcterms:modified>
</cp:coreProperties>
</file>